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sldIdLst>
    <p:sldId id="256" r:id="rId2"/>
    <p:sldId id="455" r:id="rId3"/>
    <p:sldId id="477" r:id="rId4"/>
    <p:sldId id="496" r:id="rId5"/>
    <p:sldId id="463" r:id="rId6"/>
    <p:sldId id="495" r:id="rId7"/>
    <p:sldId id="366" r:id="rId8"/>
    <p:sldId id="453" r:id="rId9"/>
    <p:sldId id="486" r:id="rId10"/>
    <p:sldId id="494" r:id="rId11"/>
    <p:sldId id="471" r:id="rId12"/>
    <p:sldId id="452" r:id="rId13"/>
    <p:sldId id="454" r:id="rId14"/>
    <p:sldId id="472" r:id="rId15"/>
    <p:sldId id="485" r:id="rId16"/>
    <p:sldId id="487" r:id="rId17"/>
    <p:sldId id="493" r:id="rId18"/>
    <p:sldId id="489" r:id="rId19"/>
    <p:sldId id="490" r:id="rId20"/>
    <p:sldId id="488" r:id="rId21"/>
    <p:sldId id="492" r:id="rId22"/>
    <p:sldId id="473" r:id="rId23"/>
    <p:sldId id="479" r:id="rId24"/>
    <p:sldId id="474" r:id="rId25"/>
    <p:sldId id="480" r:id="rId26"/>
  </p:sldIdLst>
  <p:sldSz cx="12192000" cy="6858000"/>
  <p:notesSz cx="6858000" cy="9144000"/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 Okech" initials="WO" lastIdx="1" clrIdx="0">
    <p:extLst>
      <p:ext uri="{19B8F6BF-5375-455C-9EA6-DF929625EA0E}">
        <p15:presenceInfo xmlns:p15="http://schemas.microsoft.com/office/powerpoint/2012/main" userId="18754a6f6893075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13" autoAdjust="0"/>
    <p:restoredTop sz="76975" autoAdjust="0"/>
  </p:normalViewPr>
  <p:slideViewPr>
    <p:cSldViewPr snapToGrid="0">
      <p:cViewPr varScale="1">
        <p:scale>
          <a:sx n="52" d="100"/>
          <a:sy n="52" d="100"/>
        </p:scale>
        <p:origin x="1080" y="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5EAF12-57FF-4E6D-B8A3-8CBCA84A44AF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17598-C296-4708-9C17-2B199C0C6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76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17598-C296-4708-9C17-2B199C0C68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7480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661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682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939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7876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017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9453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326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843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1490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841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782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9291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681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0499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KE" b="0" i="0" dirty="0">
              <a:solidFill>
                <a:srgbClr val="757575"/>
              </a:solidFill>
              <a:effectLst/>
              <a:highlight>
                <a:srgbClr val="FFFFFF"/>
              </a:highlight>
              <a:latin typeface="BlinkMacSystemFon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3818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6982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077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243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84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921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511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699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612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423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D7018-A657-DE10-87FD-12608E6177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3B7891-1786-7C9E-D4EE-C114045413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64B5A-C360-FFBF-7F2A-A92A81C21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2D0D-4AD2-4BB4-88FB-0479408658C1}" type="datetime1">
              <a:rPr lang="en-US" smtClean="0"/>
              <a:t>6/21/2025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AC30E-25BA-8EDF-AF8D-264018FBA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D3765-9C16-3D1A-59F5-EEA204432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681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7990-DB8C-5135-68D6-858ABA1B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22B1C3-0B51-3279-E6C4-23F0DC32D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3D06F-04E3-5A79-F2DE-22B909172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53024-DD3C-4DC1-97CA-9FB8A346BFA5}" type="datetime1">
              <a:rPr lang="en-US" smtClean="0"/>
              <a:t>6/21/2025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420B4-A413-579A-FCC7-1D0D80AA9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C9C48-92F5-EA91-AA45-0454E2882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48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55F0E4-029C-B88F-29B7-7F9DD225DC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D05D0D-4E29-ACAD-3D86-ECF6B96ACA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97D15-3C59-7F68-0FCB-97947D61C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16345-46CF-42F6-A51B-C0AC5285C6F4}" type="datetime1">
              <a:rPr lang="en-US" smtClean="0"/>
              <a:t>6/21/2025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7220D-A2E2-3BC2-8400-A3AEF9DB7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4B761-72D1-F8EC-4577-55DB861D3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033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0E432-84F4-7673-C567-EE9049A6E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39F1E-1D11-6E4C-6989-4878AAEC4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DAD30-D39A-8962-5A98-9DF39EC67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D81F6-8DB8-4004-BE3F-47C209F4D5B1}" type="datetime1">
              <a:rPr lang="en-US" smtClean="0"/>
              <a:t>6/21/2025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F3DB6-590F-DF86-8BFF-80E3DF533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66AED-4E91-ABE9-81A5-2D9AE0781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750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336B1-CFC5-C38C-5887-BE8F72B51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3F1C8-BF82-1285-CC71-6B410BA2F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99752-9883-007F-8D7A-7EA9BC496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3D088-A180-4A2E-B0ED-20C6BCAD9365}" type="datetime1">
              <a:rPr lang="en-US" smtClean="0"/>
              <a:t>6/21/2025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92FC5-0DC5-35A1-91B6-10F7D3C4F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17E8F-DB69-DC4A-FCE6-E12C672D1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205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4A6A7-1F47-A48B-C4BA-A41905BEA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D2BAB-67D8-1199-16C8-68F77F73B7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2CBBE1-5273-5EB3-3147-F9DE4DBE03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5D5AAD-A686-C440-E2AA-3B5927E4E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5ABA2-52EA-490A-A8D2-6D2A2AC8EE98}" type="datetime1">
              <a:rPr lang="en-US" smtClean="0"/>
              <a:t>6/21/2025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B7A58-C216-C196-0C03-72F9AC3E9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134DB-16FA-66FC-9660-D0CF624C8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660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B66E4-D70B-4712-981D-7C68EB269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836FC0-7439-ABF5-6141-A810315DF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523A9C-C99C-0042-A38D-578D8AD0D5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B83F5C-D89B-86D0-3961-01EEBA5E87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6D0572-A8E7-D2BE-1813-9AC45B15FD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36AAC5-CF52-6C02-E7A7-ADBB9F1C2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13BAD-5ACE-4F34-A2B5-8DD145878E1F}" type="datetime1">
              <a:rPr lang="en-US" smtClean="0"/>
              <a:t>6/21/2025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5D1BD1-FF7F-6B3A-B851-8DABDD14D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F1C9C9-D5B4-50FB-9696-F22E1E90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00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07F96-A01E-CB01-6E6C-6F331AD59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283481-D7B2-4590-91BA-59C4F6928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FE0B0-6782-4C99-A89C-C8052BAED5FF}" type="datetime1">
              <a:rPr lang="en-US" smtClean="0"/>
              <a:t>6/21/2025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8959C5-CCFD-61FB-14CE-9A7622F0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D63F07-B28D-59B3-DC8D-28546E712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246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1B1EA4-CDD6-6D06-ED43-CB5C5F60D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8A5D-0314-41F8-A071-EC653D490370}" type="datetime1">
              <a:rPr lang="en-US" smtClean="0"/>
              <a:t>6/21/2025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B8A31C-8C15-9CEC-C37E-90423F987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E7E6CA-157B-0E0B-C5A1-66C452B12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531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AA118-CE46-0370-4800-5F0C10D8A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AF26A-EBE4-C7F1-1AEF-0404E6D15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58EADF-D43C-3AA1-F2A0-A70D86A989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69E72E-DFCA-3692-A6FB-8AE2DB528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76E0B-A371-4BCA-8793-7E638CA7C242}" type="datetime1">
              <a:rPr lang="en-US" smtClean="0"/>
              <a:t>6/21/2025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881B78-489B-522A-7BCD-D56C1DF6C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43BF90-D73C-705B-A08E-E95D980C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81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B1B15-D6AE-ACE1-ED65-1DD792DB7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FC601E-1182-684F-C861-EE0C9FFEB3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DB5645-9341-3BE4-DFB9-1BCB08766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C29B98-90D2-C35E-D521-A2CAF3E6F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06E03-7D51-47C4-A73B-5569465A341E}" type="datetime1">
              <a:rPr lang="en-US" smtClean="0"/>
              <a:t>6/21/2025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C8CECE-C2EC-58FB-30E1-848F13275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04EB6-F0CE-82F3-899B-2E8B8640C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51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7D4FAD-1A74-2B57-4D14-BAED019D6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82A30-4253-9FCA-946D-3F2DEACC0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36A65-1221-4B41-057D-1A0A5D7E11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DCC4D-8EDE-4BDB-8BC9-12D0FFF5DFFE}" type="datetime1">
              <a:rPr lang="en-US" smtClean="0"/>
              <a:t>6/21/2025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2B3C4-05AB-D5E7-3680-A4D00C244E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62FD1-C1EE-F730-E686-1C1CE32869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1885C-3B05-4A16-B158-00E7A5862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70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oregonstate.education/computationalbiology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indtodaysnotes.wordpress.com/classification-of-data-structure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aider.pressbooks.pub/biology2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bscb.org/learning-resources/softcell-e-learning/pathways-of-metabolis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oregonstate.education/appliedbioinformatics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oregonstate.education/computationalbiology/" TargetMode="External"/><Relationship Id="rId7" Type="http://schemas.openxmlformats.org/officeDocument/2006/relationships/hyperlink" Target="https://open.oregonstate.education/appliedbioinformatic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scb.org/learning-resources/softcell-e-learning/pathways-of-metabolism/" TargetMode="External"/><Relationship Id="rId5" Type="http://schemas.openxmlformats.org/officeDocument/2006/relationships/hyperlink" Target="https://raider.pressbooks.pub/biology2/" TargetMode="External"/><Relationship Id="rId4" Type="http://schemas.openxmlformats.org/officeDocument/2006/relationships/hyperlink" Target="https://findtodaysnotes.wordpress.com/classification-of-data-structure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oregonstate.education/computationalbiology/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clouvain-cbio.github.io/WSBIM1322/sec-obj.html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hyperlink" Target="https://bioart.niaid.nih.gov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13ADE-1D19-0CBE-8B67-446DB38E31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50668"/>
            <a:ext cx="12192000" cy="416846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8000" dirty="0">
                <a:latin typeface="Helvetica" panose="020B0604020202020204" pitchFamily="34" charset="0"/>
                <a:cs typeface="Helvetica" panose="020B0604020202020204" pitchFamily="34" charset="0"/>
              </a:rPr>
              <a:t>Bioinformatics and </a:t>
            </a:r>
            <a:br>
              <a:rPr lang="en-US" sz="80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8000" dirty="0">
                <a:latin typeface="Helvetica" panose="020B0604020202020204" pitchFamily="34" charset="0"/>
                <a:cs typeface="Helvetica" panose="020B0604020202020204" pitchFamily="34" charset="0"/>
              </a:rPr>
              <a:t>Health Technology</a:t>
            </a:r>
            <a:br>
              <a:rPr lang="en-US" sz="54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br>
              <a:rPr lang="en-US" sz="54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5300" dirty="0">
                <a:latin typeface="Helvetica" panose="020B0604020202020204" pitchFamily="34" charset="0"/>
                <a:cs typeface="Helvetica" panose="020B0604020202020204" pitchFamily="34" charset="0"/>
              </a:rPr>
              <a:t>Lecture 1: Data Structures for Bioinformatics Primer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A00B47-5557-145C-A751-1658260264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10351"/>
            <a:ext cx="9144000" cy="13476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  <a:t>William Okech, PhD (Instructor)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1746260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6770" y="6104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latin typeface="Helvetica" charset="0"/>
                <a:ea typeface="Helvetica" charset="0"/>
                <a:cs typeface="Helvetica" charset="0"/>
              </a:rPr>
              <a:t>Data Lifecycle Management</a:t>
            </a: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28A40D-B5D6-CEF1-6309-7EFC439D6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Oval 13">
            <a:extLst>
              <a:ext uri="{FF2B5EF4-FFF2-40B4-BE49-F238E27FC236}">
                <a16:creationId xmlns:a16="http://schemas.microsoft.com/office/drawing/2014/main" id="{E5A697B0-734E-9435-765D-065D5E325B8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0" y="701530"/>
            <a:ext cx="12192000" cy="4571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65D11C-6628-B476-83F5-A399E27B87A9}"/>
              </a:ext>
            </a:extLst>
          </p:cNvPr>
          <p:cNvSpPr txBox="1"/>
          <p:nvPr/>
        </p:nvSpPr>
        <p:spPr>
          <a:xfrm>
            <a:off x="444843" y="1033797"/>
            <a:ext cx="11269362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What are the consequences of poor data management?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Decreased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Reproducibility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Data Wastage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Cost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7BC732-404F-541D-424D-31538197ECD1}"/>
              </a:ext>
            </a:extLst>
          </p:cNvPr>
          <p:cNvSpPr txBox="1"/>
          <p:nvPr/>
        </p:nvSpPr>
        <p:spPr>
          <a:xfrm>
            <a:off x="444844" y="3136612"/>
            <a:ext cx="60671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Need for standardized formats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0FBEF7-262D-7997-3221-BFCFA463C07C}"/>
              </a:ext>
            </a:extLst>
          </p:cNvPr>
          <p:cNvSpPr txBox="1"/>
          <p:nvPr/>
        </p:nvSpPr>
        <p:spPr>
          <a:xfrm>
            <a:off x="6351374" y="3136612"/>
            <a:ext cx="37317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  <a:sym typeface="Wingdings" panose="05000000000000000000" pitchFamily="2" charset="2"/>
              </a:rPr>
              <a:t>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  <a:sym typeface="Wingdings" panose="05000000000000000000" pitchFamily="2" charset="2"/>
              </a:rPr>
              <a:t>Data Structures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80622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6769" y="74169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latin typeface="Helvetica" charset="0"/>
                <a:ea typeface="Helvetica" charset="0"/>
                <a:cs typeface="Helvetica" charset="0"/>
              </a:rPr>
              <a:t>Outline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6272" y="1062488"/>
            <a:ext cx="1165659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Class Logistics</a:t>
            </a:r>
          </a:p>
          <a:p>
            <a:pPr marL="914400" indent="-914400">
              <a:buFont typeface="+mj-lt"/>
              <a:buAutoNum type="arabicPeriod"/>
            </a:pP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Introduction to Biological Data</a:t>
            </a:r>
          </a:p>
          <a:p>
            <a:pPr marL="914400" indent="-914400">
              <a:buFont typeface="+mj-lt"/>
              <a:buAutoNum type="arabicPeriod"/>
            </a:pP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Overview of Data Structures</a:t>
            </a:r>
          </a:p>
          <a:p>
            <a:pPr marL="914400" indent="-914400">
              <a:buFont typeface="+mj-lt"/>
              <a:buAutoNum type="arabicPeriod"/>
            </a:pP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Applications of Data Structures in Bioinformatics</a:t>
            </a:r>
          </a:p>
          <a:p>
            <a:pPr marL="914400" indent="-914400">
              <a:buFont typeface="+mj-lt"/>
              <a:buAutoNum type="arabicPeriod"/>
            </a:pPr>
            <a:endParaRPr lang="en-US" sz="3600" dirty="0">
              <a:solidFill>
                <a:schemeClr val="bg1">
                  <a:lumMod val="7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Summary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712D85-1377-B21F-12ED-DAEADA66B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Oval 13">
            <a:extLst>
              <a:ext uri="{FF2B5EF4-FFF2-40B4-BE49-F238E27FC236}">
                <a16:creationId xmlns:a16="http://schemas.microsoft.com/office/drawing/2014/main" id="{BC7A6E5B-4806-C862-7B4D-B69B84556736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0" y="868429"/>
            <a:ext cx="12192000" cy="4571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372E9C44-D1F0-E68F-EEBD-3892EAD84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1800" y="988319"/>
            <a:ext cx="767470" cy="767470"/>
          </a:xfrm>
          <a:prstGeom prst="rect">
            <a:avLst/>
          </a:prstGeom>
        </p:spPr>
      </p:pic>
      <p:pic>
        <p:nvPicPr>
          <p:cNvPr id="9" name="Graphic 8" descr="Right pointing backhand index">
            <a:extLst>
              <a:ext uri="{FF2B5EF4-FFF2-40B4-BE49-F238E27FC236}">
                <a16:creationId xmlns:a16="http://schemas.microsoft.com/office/drawing/2014/main" id="{AF2AA32A-AA2B-4652-1654-71FC66F54F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557998">
            <a:off x="618288" y="3558491"/>
            <a:ext cx="666815" cy="666815"/>
          </a:xfrm>
          <a:prstGeom prst="rect">
            <a:avLst/>
          </a:prstGeom>
        </p:spPr>
      </p:pic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EEE445EF-C2B2-4228-DF68-75840FD598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29183" y="2116903"/>
            <a:ext cx="767470" cy="76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90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6104"/>
            <a:ext cx="12192000" cy="720089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latin typeface="Helvetica" charset="0"/>
                <a:ea typeface="Helvetica" charset="0"/>
                <a:cs typeface="Helvetica" charset="0"/>
              </a:rPr>
              <a:t>Data Structures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6272" y="914207"/>
            <a:ext cx="116565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An </a:t>
            </a:r>
            <a:r>
              <a:rPr lang="en-US" sz="3200" b="1" dirty="0">
                <a:latin typeface="Helvetica" charset="0"/>
                <a:ea typeface="Helvetica" charset="0"/>
                <a:cs typeface="Helvetica" charset="0"/>
              </a:rPr>
              <a:t>organization</a:t>
            </a:r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 for a collection of data that ideally allows for fast access and certain operations on the data (O’Neil, 2019).</a:t>
            </a:r>
          </a:p>
          <a:p>
            <a:pPr algn="just"/>
            <a:endParaRPr lang="en-US" sz="32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A method of </a:t>
            </a:r>
            <a:r>
              <a:rPr lang="en-US" sz="3200" b="1" dirty="0">
                <a:latin typeface="Helvetica" charset="0"/>
                <a:ea typeface="Helvetica" charset="0"/>
                <a:cs typeface="Helvetica" charset="0"/>
              </a:rPr>
              <a:t>storing</a:t>
            </a:r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 information (either single item or some kind of composite item), and it is also characterized by the </a:t>
            </a:r>
            <a:r>
              <a:rPr lang="en-US" sz="3200" b="1" dirty="0">
                <a:latin typeface="Helvetica" charset="0"/>
                <a:ea typeface="Helvetica" charset="0"/>
                <a:cs typeface="Helvetica" charset="0"/>
              </a:rPr>
              <a:t>operations</a:t>
            </a:r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 that can be performed on it (</a:t>
            </a:r>
            <a:r>
              <a:rPr lang="en-US" sz="3200" dirty="0" err="1">
                <a:latin typeface="Helvetica" charset="0"/>
                <a:ea typeface="Helvetica" charset="0"/>
                <a:cs typeface="Helvetica" charset="0"/>
              </a:rPr>
              <a:t>Machanick</a:t>
            </a:r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, 2019).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28A40D-B5D6-CEF1-6309-7EFC439D6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Oval 13">
            <a:extLst>
              <a:ext uri="{FF2B5EF4-FFF2-40B4-BE49-F238E27FC236}">
                <a16:creationId xmlns:a16="http://schemas.microsoft.com/office/drawing/2014/main" id="{E5A697B0-734E-9435-765D-065D5E325B8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0" y="701530"/>
            <a:ext cx="12192000" cy="4571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EDC435-7EA2-6E25-78B9-37722FB1972C}"/>
              </a:ext>
            </a:extLst>
          </p:cNvPr>
          <p:cNvSpPr txBox="1"/>
          <p:nvPr/>
        </p:nvSpPr>
        <p:spPr>
          <a:xfrm>
            <a:off x="0" y="6396335"/>
            <a:ext cx="99842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1. O’Neil, S. T. (2019). A primer for computational biology. Pressbooks. 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https://open.oregonstate.education/computationalbiology/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2. </a:t>
            </a:r>
            <a:r>
              <a:rPr lang="en-US" sz="1200" dirty="0" err="1">
                <a:latin typeface="Helvetica" panose="020B0604020202020204" pitchFamily="34" charset="0"/>
                <a:cs typeface="Helvetica" panose="020B0604020202020204" pitchFamily="34" charset="0"/>
              </a:rPr>
              <a:t>Machanick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, P (2019). Data Structures and Algorithms for Bioinformatics. </a:t>
            </a:r>
            <a:r>
              <a:rPr lang="en-US" sz="1200" dirty="0" err="1">
                <a:latin typeface="Helvetica" panose="020B0604020202020204" pitchFamily="34" charset="0"/>
                <a:cs typeface="Helvetica" panose="020B0604020202020204" pitchFamily="34" charset="0"/>
              </a:rPr>
              <a:t>RAMpage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Research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29C1FA3-419C-F976-27F5-A528D7E9B101}"/>
              </a:ext>
            </a:extLst>
          </p:cNvPr>
          <p:cNvGrpSpPr/>
          <p:nvPr/>
        </p:nvGrpSpPr>
        <p:grpSpPr>
          <a:xfrm>
            <a:off x="698077" y="4478103"/>
            <a:ext cx="10795845" cy="932278"/>
            <a:chOff x="557955" y="4527821"/>
            <a:chExt cx="10795845" cy="93227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52A536F-0316-E763-EDC2-B70EA5494282}"/>
                </a:ext>
              </a:extLst>
            </p:cNvPr>
            <p:cNvSpPr txBox="1"/>
            <p:nvPr/>
          </p:nvSpPr>
          <p:spPr>
            <a:xfrm>
              <a:off x="557955" y="4710512"/>
              <a:ext cx="2338790" cy="584775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ORGANIZE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A1F93E-FED9-A589-C031-A7E0AF9CB1C7}"/>
                </a:ext>
              </a:extLst>
            </p:cNvPr>
            <p:cNvSpPr txBox="1"/>
            <p:nvPr/>
          </p:nvSpPr>
          <p:spPr>
            <a:xfrm>
              <a:off x="6335286" y="4730018"/>
              <a:ext cx="2070592" cy="584775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MANAGE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E64BD70-1F89-A882-B224-A1E4EEA6818C}"/>
                </a:ext>
              </a:extLst>
            </p:cNvPr>
            <p:cNvSpPr txBox="1"/>
            <p:nvPr/>
          </p:nvSpPr>
          <p:spPr>
            <a:xfrm>
              <a:off x="3811145" y="4700351"/>
              <a:ext cx="1609741" cy="584775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STORE</a:t>
              </a:r>
            </a:p>
          </p:txBody>
        </p:sp>
        <p:sp>
          <p:nvSpPr>
            <p:cNvPr id="32" name="Plus Sign 31">
              <a:extLst>
                <a:ext uri="{FF2B5EF4-FFF2-40B4-BE49-F238E27FC236}">
                  <a16:creationId xmlns:a16="http://schemas.microsoft.com/office/drawing/2014/main" id="{AB828697-7613-B6A5-0AE1-48A274931EF8}"/>
                </a:ext>
              </a:extLst>
            </p:cNvPr>
            <p:cNvSpPr/>
            <p:nvPr/>
          </p:nvSpPr>
          <p:spPr>
            <a:xfrm>
              <a:off x="2896745" y="4545699"/>
              <a:ext cx="914400" cy="914400"/>
            </a:xfrm>
            <a:prstGeom prst="mathPlus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 sz="2400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DE4D42-D497-F7F8-1C27-A112CBD31632}"/>
                </a:ext>
              </a:extLst>
            </p:cNvPr>
            <p:cNvSpPr txBox="1"/>
            <p:nvPr/>
          </p:nvSpPr>
          <p:spPr>
            <a:xfrm>
              <a:off x="9320278" y="4692633"/>
              <a:ext cx="2033522" cy="584775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ANALYZE</a:t>
              </a:r>
            </a:p>
          </p:txBody>
        </p:sp>
        <p:sp>
          <p:nvSpPr>
            <p:cNvPr id="7" name="Plus Sign 6">
              <a:extLst>
                <a:ext uri="{FF2B5EF4-FFF2-40B4-BE49-F238E27FC236}">
                  <a16:creationId xmlns:a16="http://schemas.microsoft.com/office/drawing/2014/main" id="{2B845E4D-C9B7-27DE-E407-142348621BB7}"/>
                </a:ext>
              </a:extLst>
            </p:cNvPr>
            <p:cNvSpPr/>
            <p:nvPr/>
          </p:nvSpPr>
          <p:spPr>
            <a:xfrm>
              <a:off x="5420886" y="4535538"/>
              <a:ext cx="914400" cy="914400"/>
            </a:xfrm>
            <a:prstGeom prst="mathPlus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 sz="2400">
                <a:solidFill>
                  <a:schemeClr val="tx1"/>
                </a:solidFill>
              </a:endParaRPr>
            </a:p>
          </p:txBody>
        </p:sp>
        <p:sp>
          <p:nvSpPr>
            <p:cNvPr id="8" name="Plus Sign 7">
              <a:extLst>
                <a:ext uri="{FF2B5EF4-FFF2-40B4-BE49-F238E27FC236}">
                  <a16:creationId xmlns:a16="http://schemas.microsoft.com/office/drawing/2014/main" id="{AC0EB229-8C9D-1C64-5F35-E3A9C46E169D}"/>
                </a:ext>
              </a:extLst>
            </p:cNvPr>
            <p:cNvSpPr/>
            <p:nvPr/>
          </p:nvSpPr>
          <p:spPr>
            <a:xfrm>
              <a:off x="8405878" y="4527821"/>
              <a:ext cx="914400" cy="914400"/>
            </a:xfrm>
            <a:prstGeom prst="mathPlus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 sz="24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572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6770" y="6104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latin typeface="Helvetica" charset="0"/>
                <a:ea typeface="Helvetica" charset="0"/>
                <a:cs typeface="Helvetica" charset="0"/>
              </a:rPr>
              <a:t>Data Structures</a:t>
            </a:r>
            <a:endParaRPr lang="en-US" sz="3600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7702" y="889494"/>
            <a:ext cx="116565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charset="0"/>
                <a:ea typeface="Helvetica" charset="0"/>
                <a:cs typeface="Helvetica" charset="0"/>
              </a:rPr>
              <a:t>Primitive: </a:t>
            </a:r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Integer, Character, Boolean, and Floats.</a:t>
            </a:r>
          </a:p>
          <a:p>
            <a:endParaRPr lang="en-US" sz="3200" b="1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3200" b="1" dirty="0">
                <a:latin typeface="Helvetica" charset="0"/>
                <a:ea typeface="Helvetica" charset="0"/>
                <a:cs typeface="Helvetica" charset="0"/>
              </a:rPr>
              <a:t>Non-Primitive:</a:t>
            </a:r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 Linear, Non-Linear, and Other.</a:t>
            </a:r>
            <a:r>
              <a:rPr lang="en-US" sz="3200" b="1" dirty="0">
                <a:latin typeface="Helvetica" charset="0"/>
                <a:ea typeface="Helvetica" charset="0"/>
                <a:cs typeface="Helvetica" charset="0"/>
              </a:rPr>
              <a:t>   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28A40D-B5D6-CEF1-6309-7EFC439D6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Oval 13">
            <a:extLst>
              <a:ext uri="{FF2B5EF4-FFF2-40B4-BE49-F238E27FC236}">
                <a16:creationId xmlns:a16="http://schemas.microsoft.com/office/drawing/2014/main" id="{E5A697B0-734E-9435-765D-065D5E325B8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0" y="701530"/>
            <a:ext cx="12192000" cy="4571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D62BC5-C058-499B-CD4A-9810C5968083}"/>
              </a:ext>
            </a:extLst>
          </p:cNvPr>
          <p:cNvSpPr txBox="1"/>
          <p:nvPr/>
        </p:nvSpPr>
        <p:spPr>
          <a:xfrm>
            <a:off x="0" y="6571883"/>
            <a:ext cx="7414054" cy="280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Classification of Data Structures (</a:t>
            </a:r>
            <a:r>
              <a:rPr lang="en-US" sz="1200" u="sng" kern="100" dirty="0">
                <a:solidFill>
                  <a:srgbClr val="0563C1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https://findtodaysnotes.wordpress.com/classification-of-data-structures/</a:t>
            </a:r>
            <a:r>
              <a:rPr lang="en-US" sz="1200" kern="1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endParaRPr lang="en-KE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A4B8A7-2702-9D73-4B12-83BDD23E0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344" y="2553446"/>
            <a:ext cx="5420452" cy="353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82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6769" y="74169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latin typeface="Helvetica" charset="0"/>
                <a:ea typeface="Helvetica" charset="0"/>
                <a:cs typeface="Helvetica" charset="0"/>
              </a:rPr>
              <a:t>Outline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6272" y="1062488"/>
            <a:ext cx="1165659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Class Logistics</a:t>
            </a:r>
          </a:p>
          <a:p>
            <a:pPr marL="914400" indent="-914400">
              <a:buFont typeface="+mj-lt"/>
              <a:buAutoNum type="arabicPeriod"/>
            </a:pP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Introduction to Biological Data</a:t>
            </a:r>
          </a:p>
          <a:p>
            <a:pPr marL="914400" indent="-914400">
              <a:buFont typeface="+mj-lt"/>
              <a:buAutoNum type="arabicPeriod"/>
            </a:pP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Overview of Data Structures</a:t>
            </a:r>
          </a:p>
          <a:p>
            <a:pPr marL="914400" indent="-914400">
              <a:buFont typeface="+mj-lt"/>
              <a:buAutoNum type="arabicPeriod"/>
            </a:pP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Applications of Data Structures in Bioinformatics</a:t>
            </a:r>
          </a:p>
          <a:p>
            <a:pPr marL="914400" indent="-914400">
              <a:buFont typeface="+mj-lt"/>
              <a:buAutoNum type="arabicPeriod"/>
            </a:pP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Summary and Quiz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712D85-1377-B21F-12ED-DAEADA66B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Oval 13">
            <a:extLst>
              <a:ext uri="{FF2B5EF4-FFF2-40B4-BE49-F238E27FC236}">
                <a16:creationId xmlns:a16="http://schemas.microsoft.com/office/drawing/2014/main" id="{BC7A6E5B-4806-C862-7B4D-B69B84556736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0" y="868429"/>
            <a:ext cx="12192000" cy="4571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372E9C44-D1F0-E68F-EEBD-3892EAD84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0017" y="1062488"/>
            <a:ext cx="767470" cy="767470"/>
          </a:xfrm>
          <a:prstGeom prst="rect">
            <a:avLst/>
          </a:prstGeom>
        </p:spPr>
      </p:pic>
      <p:pic>
        <p:nvPicPr>
          <p:cNvPr id="9" name="Graphic 8" descr="Right pointing backhand index">
            <a:extLst>
              <a:ext uri="{FF2B5EF4-FFF2-40B4-BE49-F238E27FC236}">
                <a16:creationId xmlns:a16="http://schemas.microsoft.com/office/drawing/2014/main" id="{AF2AA32A-AA2B-4652-1654-71FC66F54F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557998">
            <a:off x="655360" y="4603342"/>
            <a:ext cx="666815" cy="666815"/>
          </a:xfrm>
          <a:prstGeom prst="rect">
            <a:avLst/>
          </a:prstGeom>
        </p:spPr>
      </p:pic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4016EBD6-2974-F5CE-3CA7-40034A131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29860" y="2050146"/>
            <a:ext cx="767470" cy="767470"/>
          </a:xfrm>
          <a:prstGeom prst="rect">
            <a:avLst/>
          </a:prstGeom>
        </p:spPr>
      </p:pic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5308C5CA-C7E9-72FC-843C-785AD23FD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46125" y="3205259"/>
            <a:ext cx="767470" cy="76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53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6770" y="6104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latin typeface="Helvetica" charset="0"/>
                <a:ea typeface="Helvetica" charset="0"/>
                <a:cs typeface="Helvetica" charset="0"/>
              </a:rPr>
              <a:t>Data Structures in Bioinformatics</a:t>
            </a:r>
            <a:endParaRPr lang="en-US" sz="3600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7702" y="889494"/>
            <a:ext cx="1165659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Enable the efficient </a:t>
            </a:r>
            <a:r>
              <a:rPr lang="en-US" sz="3200" b="1" dirty="0">
                <a:latin typeface="Helvetica" charset="0"/>
                <a:ea typeface="Helvetica" charset="0"/>
                <a:cs typeface="Helvetica" charset="0"/>
              </a:rPr>
              <a:t>storage, organization, management, and analysis</a:t>
            </a:r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 of large-scale </a:t>
            </a:r>
            <a:r>
              <a:rPr lang="en-US" sz="3200">
                <a:latin typeface="Helvetica" charset="0"/>
                <a:ea typeface="Helvetica" charset="0"/>
                <a:cs typeface="Helvetica" charset="0"/>
              </a:rPr>
              <a:t>biological data.</a:t>
            </a:r>
            <a:endParaRPr lang="en-US" sz="32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Applications: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Genomic Sequence Analysis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Genome Assembly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Biological Network Analysis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Structural Bioinformatics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Phylogenetic Analysis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Data Integration and Mining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Gene Expression Analysis and NGS Data Processing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28A40D-B5D6-CEF1-6309-7EFC439D6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Oval 13">
            <a:extLst>
              <a:ext uri="{FF2B5EF4-FFF2-40B4-BE49-F238E27FC236}">
                <a16:creationId xmlns:a16="http://schemas.microsoft.com/office/drawing/2014/main" id="{E5A697B0-734E-9435-765D-065D5E325B8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0" y="701530"/>
            <a:ext cx="12192000" cy="4571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E3FE8A1-EFEF-CBEA-59BC-B5F02FEAFD6A}"/>
              </a:ext>
            </a:extLst>
          </p:cNvPr>
          <p:cNvGrpSpPr/>
          <p:nvPr/>
        </p:nvGrpSpPr>
        <p:grpSpPr>
          <a:xfrm>
            <a:off x="267701" y="5186722"/>
            <a:ext cx="7206077" cy="1077218"/>
            <a:chOff x="267701" y="5186722"/>
            <a:chExt cx="7206077" cy="107721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9121A52-B239-3062-2A16-442F90637174}"/>
                </a:ext>
              </a:extLst>
            </p:cNvPr>
            <p:cNvSpPr txBox="1"/>
            <p:nvPr/>
          </p:nvSpPr>
          <p:spPr>
            <a:xfrm>
              <a:off x="267701" y="5186722"/>
              <a:ext cx="6194883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Review of commonly used data structures in bioinformatics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7ACF29C-D607-8F6C-0F32-1375708B4B35}"/>
                </a:ext>
              </a:extLst>
            </p:cNvPr>
            <p:cNvGrpSpPr/>
            <p:nvPr/>
          </p:nvGrpSpPr>
          <p:grpSpPr>
            <a:xfrm>
              <a:off x="6588697" y="5535099"/>
              <a:ext cx="885081" cy="380463"/>
              <a:chOff x="8246555" y="5290450"/>
              <a:chExt cx="885081" cy="380463"/>
            </a:xfrm>
          </p:grpSpPr>
          <p:sp>
            <p:nvSpPr>
              <p:cNvPr id="8" name="Half Frame 7">
                <a:extLst>
                  <a:ext uri="{FF2B5EF4-FFF2-40B4-BE49-F238E27FC236}">
                    <a16:creationId xmlns:a16="http://schemas.microsoft.com/office/drawing/2014/main" id="{CA28B9E9-5ABB-587C-9D41-999CD18E2C81}"/>
                  </a:ext>
                </a:extLst>
              </p:cNvPr>
              <p:cNvSpPr/>
              <p:nvPr/>
            </p:nvSpPr>
            <p:spPr>
              <a:xfrm rot="8022893">
                <a:off x="8238649" y="5298356"/>
                <a:ext cx="377318" cy="361505"/>
              </a:xfrm>
              <a:prstGeom prst="half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E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Half Frame 8">
                <a:extLst>
                  <a:ext uri="{FF2B5EF4-FFF2-40B4-BE49-F238E27FC236}">
                    <a16:creationId xmlns:a16="http://schemas.microsoft.com/office/drawing/2014/main" id="{AE7AAFFA-4FC4-912E-4B1D-FE738D4AA695}"/>
                  </a:ext>
                </a:extLst>
              </p:cNvPr>
              <p:cNvSpPr/>
              <p:nvPr/>
            </p:nvSpPr>
            <p:spPr>
              <a:xfrm rot="8022893">
                <a:off x="8501202" y="5301501"/>
                <a:ext cx="377318" cy="361505"/>
              </a:xfrm>
              <a:prstGeom prst="half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E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Half Frame 9">
                <a:extLst>
                  <a:ext uri="{FF2B5EF4-FFF2-40B4-BE49-F238E27FC236}">
                    <a16:creationId xmlns:a16="http://schemas.microsoft.com/office/drawing/2014/main" id="{0B8F962A-4A3F-355C-A9EA-915A81C43E69}"/>
                  </a:ext>
                </a:extLst>
              </p:cNvPr>
              <p:cNvSpPr/>
              <p:nvPr/>
            </p:nvSpPr>
            <p:spPr>
              <a:xfrm rot="8022893">
                <a:off x="8762225" y="5301188"/>
                <a:ext cx="377318" cy="361505"/>
              </a:xfrm>
              <a:prstGeom prst="half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E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443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6770" y="6104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latin typeface="Helvetica" charset="0"/>
                <a:ea typeface="Helvetica" charset="0"/>
                <a:cs typeface="Helvetica" charset="0"/>
              </a:rPr>
              <a:t>Data Structures in Bioinformatics </a:t>
            </a:r>
            <a:endParaRPr lang="en-US" sz="3600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7702" y="889494"/>
            <a:ext cx="59230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charset="0"/>
                <a:ea typeface="Helvetica" charset="0"/>
                <a:cs typeface="Helvetica" charset="0"/>
              </a:rPr>
              <a:t>Arrays and Matrices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Store collections of elements of the same data type.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Vectors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: One-dimensional arrays.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Matrices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: Two-dimensional arrays.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3200" b="1" dirty="0">
                <a:latin typeface="Helvetica" charset="0"/>
                <a:ea typeface="Helvetica" charset="0"/>
                <a:cs typeface="Helvetica" charset="0"/>
              </a:rPr>
              <a:t>Example Usage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Gene expression matrices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28A40D-B5D6-CEF1-6309-7EFC439D6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Oval 13">
            <a:extLst>
              <a:ext uri="{FF2B5EF4-FFF2-40B4-BE49-F238E27FC236}">
                <a16:creationId xmlns:a16="http://schemas.microsoft.com/office/drawing/2014/main" id="{E5A697B0-734E-9435-765D-065D5E325B8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0" y="701530"/>
            <a:ext cx="12192000" cy="4571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D75579-32ED-6A1C-BA73-3A7BBB4FF758}"/>
              </a:ext>
            </a:extLst>
          </p:cNvPr>
          <p:cNvSpPr txBox="1"/>
          <p:nvPr/>
        </p:nvSpPr>
        <p:spPr>
          <a:xfrm>
            <a:off x="0" y="6405176"/>
            <a:ext cx="108986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Bhandari, N., </a:t>
            </a:r>
            <a:r>
              <a:rPr lang="en-US" sz="1200" dirty="0" err="1">
                <a:latin typeface="Helvetica" panose="020B0604020202020204" pitchFamily="34" charset="0"/>
                <a:cs typeface="Helvetica" panose="020B0604020202020204" pitchFamily="34" charset="0"/>
              </a:rPr>
              <a:t>Walambe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, R., Kotecha, K., &amp; Khare, S. P. (2022). A comprehensive survey on computational learning methods for analysis of gene expression data. Frontiers in Molecular Biosciences, 9.</a:t>
            </a:r>
            <a:endParaRPr lang="en-K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92ABDD-C4F7-3648-6C85-1B9467FF9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330" y="898325"/>
            <a:ext cx="4266539" cy="506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69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6770" y="6104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latin typeface="Helvetica" charset="0"/>
                <a:ea typeface="Helvetica" charset="0"/>
                <a:cs typeface="Helvetica" charset="0"/>
              </a:rPr>
              <a:t>Data Structures in Bioinformatics</a:t>
            </a:r>
            <a:endParaRPr lang="en-US" sz="3600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7703" y="889494"/>
            <a:ext cx="116194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charset="0"/>
                <a:ea typeface="Helvetica" charset="0"/>
                <a:cs typeface="Helvetica" charset="0"/>
              </a:rPr>
              <a:t>Trees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Hierarchical structures with a root (parent) node and child nodes.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3200" b="1" dirty="0">
                <a:latin typeface="Helvetica" charset="0"/>
                <a:ea typeface="Helvetica" charset="0"/>
                <a:cs typeface="Helvetica" charset="0"/>
              </a:rPr>
              <a:t>Example Usage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Phylogenetic Trees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28A40D-B5D6-CEF1-6309-7EFC439D6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Oval 13">
            <a:extLst>
              <a:ext uri="{FF2B5EF4-FFF2-40B4-BE49-F238E27FC236}">
                <a16:creationId xmlns:a16="http://schemas.microsoft.com/office/drawing/2014/main" id="{E5A697B0-734E-9435-765D-065D5E325B8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0" y="701530"/>
            <a:ext cx="12192000" cy="4571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0FC0A6-7F51-D82D-A079-63C57C028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391" y="3103973"/>
            <a:ext cx="9067217" cy="27274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A1C77C-80BB-1E95-5BD5-66BCD79854FF}"/>
              </a:ext>
            </a:extLst>
          </p:cNvPr>
          <p:cNvSpPr txBox="1"/>
          <p:nvPr/>
        </p:nvSpPr>
        <p:spPr>
          <a:xfrm>
            <a:off x="0" y="6582975"/>
            <a:ext cx="80195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Helvetica" panose="020B0604020202020204" pitchFamily="34" charset="0"/>
                <a:cs typeface="Helvetica" panose="020B0604020202020204" pitchFamily="34" charset="0"/>
              </a:rPr>
              <a:t>Limeri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, L., &amp; Reid, J. (2023, January 11). Introductory Biology 2. Pressbooks. 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  <a:hlinkClick r:id="rId4"/>
              </a:rPr>
              <a:t>https://raider.pressbooks.pub/biology2/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K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79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6770" y="6104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latin typeface="Helvetica" charset="0"/>
                <a:ea typeface="Helvetica" charset="0"/>
                <a:cs typeface="Helvetica" charset="0"/>
              </a:rPr>
              <a:t>Data Structures in Bioinformatics</a:t>
            </a:r>
            <a:endParaRPr lang="en-US" sz="3600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7703" y="889494"/>
            <a:ext cx="652851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charset="0"/>
                <a:ea typeface="Helvetica" charset="0"/>
                <a:cs typeface="Helvetica" charset="0"/>
              </a:rPr>
              <a:t>Graphs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Network of </a:t>
            </a:r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nodes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 connected to each other via </a:t>
            </a:r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edges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Nodes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 contain data fields.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Edges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 act as an interaction between data fields.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3200" b="1" dirty="0">
                <a:latin typeface="Helvetica" charset="0"/>
                <a:ea typeface="Helvetica" charset="0"/>
                <a:cs typeface="Helvetica" charset="0"/>
              </a:rPr>
              <a:t>Example Usage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Metabolic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Gene Regulatory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Protein-Protein Interaction</a:t>
            </a:r>
          </a:p>
          <a:p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    Network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28A40D-B5D6-CEF1-6309-7EFC439D6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Oval 13">
            <a:extLst>
              <a:ext uri="{FF2B5EF4-FFF2-40B4-BE49-F238E27FC236}">
                <a16:creationId xmlns:a16="http://schemas.microsoft.com/office/drawing/2014/main" id="{E5A697B0-734E-9435-765D-065D5E325B8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0" y="701530"/>
            <a:ext cx="12192000" cy="4571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E6755B-1FF7-67D1-438B-45FE7BE61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372" y="3320556"/>
            <a:ext cx="7400925" cy="26479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1DCC28-CA53-E14D-B791-ED79F5EDF1DC}"/>
              </a:ext>
            </a:extLst>
          </p:cNvPr>
          <p:cNvSpPr txBox="1"/>
          <p:nvPr/>
        </p:nvSpPr>
        <p:spPr>
          <a:xfrm>
            <a:off x="0" y="6581001"/>
            <a:ext cx="106515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Kim, W., </a:t>
            </a:r>
            <a:r>
              <a:rPr lang="en-US" sz="1200" dirty="0" err="1">
                <a:latin typeface="Helvetica" panose="020B0604020202020204" pitchFamily="34" charset="0"/>
                <a:cs typeface="Helvetica" panose="020B0604020202020204" pitchFamily="34" charset="0"/>
              </a:rPr>
              <a:t>Haukap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, L. </a:t>
            </a:r>
            <a:r>
              <a:rPr lang="en-US" sz="1200" dirty="0" err="1">
                <a:latin typeface="Helvetica" panose="020B0604020202020204" pitchFamily="34" charset="0"/>
                <a:cs typeface="Helvetica" panose="020B0604020202020204" pitchFamily="34" charset="0"/>
              </a:rPr>
              <a:t>NemoProfile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as an efficient approach to network motif analysis with instance collection. BMC Bioinformatics 18 (Suppl 12), 423 (2017).</a:t>
            </a:r>
            <a:endParaRPr lang="en-K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72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6770" y="6104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latin typeface="Helvetica" charset="0"/>
                <a:ea typeface="Helvetica" charset="0"/>
                <a:cs typeface="Helvetica" charset="0"/>
              </a:rPr>
              <a:t>Data Structures in Bioinformatics</a:t>
            </a:r>
            <a:endParaRPr lang="en-US" sz="3600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7702" y="889494"/>
            <a:ext cx="6404947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charset="0"/>
                <a:ea typeface="Helvetica" charset="0"/>
                <a:cs typeface="Helvetica" charset="0"/>
              </a:rPr>
              <a:t>Hash Tables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Store key-value pairs.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Uses hash function to map keys to indices in an array.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Enables fast look up of values based on their keys.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3200" b="1" dirty="0">
                <a:latin typeface="Helvetica" charset="0"/>
                <a:ea typeface="Helvetica" charset="0"/>
                <a:cs typeface="Helvetica" charset="0"/>
              </a:rPr>
              <a:t>Example Usage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Genome indexing (Wu, 2016)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28A40D-B5D6-CEF1-6309-7EFC439D6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Oval 13">
            <a:extLst>
              <a:ext uri="{FF2B5EF4-FFF2-40B4-BE49-F238E27FC236}">
                <a16:creationId xmlns:a16="http://schemas.microsoft.com/office/drawing/2014/main" id="{E5A697B0-734E-9435-765D-065D5E325B8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0" y="701530"/>
            <a:ext cx="12192000" cy="4571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C1C13B-F4A1-1361-09C4-3D9D09738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492" y="1126016"/>
            <a:ext cx="3899848" cy="46249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0A0834-FE19-0A67-6B10-883640E4772E}"/>
              </a:ext>
            </a:extLst>
          </p:cNvPr>
          <p:cNvSpPr txBox="1"/>
          <p:nvPr/>
        </p:nvSpPr>
        <p:spPr>
          <a:xfrm>
            <a:off x="0" y="6574897"/>
            <a:ext cx="7352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Wu, T.D. </a:t>
            </a:r>
            <a:r>
              <a:rPr lang="en-US" sz="1200" dirty="0" err="1">
                <a:latin typeface="Helvetica" panose="020B0604020202020204" pitchFamily="34" charset="0"/>
                <a:cs typeface="Helvetica" panose="020B0604020202020204" pitchFamily="34" charset="0"/>
              </a:rPr>
              <a:t>Bitpacking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techniques for indexing genomes: I. Hash tables. Algorithms Mol Biol 11, 5 (2016).</a:t>
            </a:r>
            <a:endParaRPr lang="en-K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520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6769" y="74169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latin typeface="Helvetica" charset="0"/>
                <a:ea typeface="Helvetica" charset="0"/>
                <a:cs typeface="Helvetica" charset="0"/>
              </a:rPr>
              <a:t>Outline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6272" y="1062488"/>
            <a:ext cx="1165659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Class Logistics</a:t>
            </a:r>
          </a:p>
          <a:p>
            <a:pPr marL="914400" indent="-914400">
              <a:buFont typeface="+mj-lt"/>
              <a:buAutoNum type="arabicPeriod"/>
            </a:pP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Introduction to Biological Data</a:t>
            </a:r>
          </a:p>
          <a:p>
            <a:pPr marL="914400" indent="-914400">
              <a:buFont typeface="+mj-lt"/>
              <a:buAutoNum type="arabicPeriod"/>
            </a:pP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Overview of Data Structures</a:t>
            </a:r>
          </a:p>
          <a:p>
            <a:pPr marL="914400" indent="-914400">
              <a:buFont typeface="+mj-lt"/>
              <a:buAutoNum type="arabicPeriod"/>
            </a:pP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Applications of Data Structures in Bioinformatics</a:t>
            </a:r>
          </a:p>
          <a:p>
            <a:pPr marL="914400" indent="-914400">
              <a:buFont typeface="+mj-lt"/>
              <a:buAutoNum type="arabicPeriod"/>
            </a:pP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Summary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712D85-1377-B21F-12ED-DAEADA66B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/>
              <a:t>2</a:t>
            </a:fld>
            <a:endParaRPr lang="en-US"/>
          </a:p>
        </p:txBody>
      </p:sp>
      <p:sp>
        <p:nvSpPr>
          <p:cNvPr id="3" name="Oval 13">
            <a:extLst>
              <a:ext uri="{FF2B5EF4-FFF2-40B4-BE49-F238E27FC236}">
                <a16:creationId xmlns:a16="http://schemas.microsoft.com/office/drawing/2014/main" id="{BC7A6E5B-4806-C862-7B4D-B69B84556736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0" y="868429"/>
            <a:ext cx="12192000" cy="4571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967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6770" y="6104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latin typeface="Helvetica" charset="0"/>
                <a:ea typeface="Helvetica" charset="0"/>
                <a:cs typeface="Helvetica" charset="0"/>
              </a:rPr>
              <a:t>Data Structures in Bioinformatics </a:t>
            </a:r>
            <a:endParaRPr lang="en-US" sz="3600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7702" y="889494"/>
            <a:ext cx="1165659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charset="0"/>
                <a:ea typeface="Helvetica" charset="0"/>
                <a:cs typeface="Helvetica" charset="0"/>
              </a:rPr>
              <a:t>Linked Lists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Lists can store elements of different types.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Linked lists are linear data structures where elements are stored in nodes. Each node contains data and a pointer to the next node.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3200" b="1" dirty="0">
                <a:latin typeface="Helvetica" charset="0"/>
                <a:ea typeface="Helvetica" charset="0"/>
                <a:cs typeface="Helvetica" charset="0"/>
              </a:rPr>
              <a:t>Example Usage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Sequence Alignment and Genome Assembly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Cyclic Metabolic Pathways (Krebs or Calvin)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28A40D-B5D6-CEF1-6309-7EFC439D6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Oval 13">
            <a:extLst>
              <a:ext uri="{FF2B5EF4-FFF2-40B4-BE49-F238E27FC236}">
                <a16:creationId xmlns:a16="http://schemas.microsoft.com/office/drawing/2014/main" id="{E5A697B0-734E-9435-765D-065D5E325B8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0" y="701530"/>
            <a:ext cx="12192000" cy="4571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89B497-7597-8D2F-433F-654814A33B6C}"/>
              </a:ext>
            </a:extLst>
          </p:cNvPr>
          <p:cNvSpPr txBox="1"/>
          <p:nvPr/>
        </p:nvSpPr>
        <p:spPr>
          <a:xfrm>
            <a:off x="0" y="6396335"/>
            <a:ext cx="85508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Pathways of Metabolism | British Society for Cell Biology. (n.d.-b). 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https://bscb.org/learning-resources/softcell-e-learning/pathways-of-metabolism/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K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432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6770" y="6104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latin typeface="Helvetica" charset="0"/>
                <a:ea typeface="Helvetica" charset="0"/>
                <a:cs typeface="Helvetica" charset="0"/>
              </a:rPr>
              <a:t>Data Structures in Bioinformatics</a:t>
            </a:r>
            <a:endParaRPr lang="en-US" sz="3600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7702" y="889494"/>
            <a:ext cx="11656595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charset="0"/>
                <a:ea typeface="Helvetica" charset="0"/>
                <a:cs typeface="Helvetica" charset="0"/>
              </a:rPr>
              <a:t>Stacks and Queues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Linear and dynamic data structures that are used for ordering operations on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Stacks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Last In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, First Out.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Queues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First In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, First Out.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3200" b="1" dirty="0">
                <a:latin typeface="Helvetica" charset="0"/>
                <a:ea typeface="Helvetica" charset="0"/>
                <a:cs typeface="Helvetica" charset="0"/>
              </a:rPr>
              <a:t>Example Usage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Stacks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: Backtracking algorithms for aligning biological sequences.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Queues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: Parallel processing and managing bioinformatics pipelines.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28A40D-B5D6-CEF1-6309-7EFC439D6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Oval 13">
            <a:extLst>
              <a:ext uri="{FF2B5EF4-FFF2-40B4-BE49-F238E27FC236}">
                <a16:creationId xmlns:a16="http://schemas.microsoft.com/office/drawing/2014/main" id="{E5A697B0-734E-9435-765D-065D5E325B8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0" y="701530"/>
            <a:ext cx="12192000" cy="4571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78DC13-F09E-61A6-EB9F-9E395995AF09}"/>
              </a:ext>
            </a:extLst>
          </p:cNvPr>
          <p:cNvSpPr txBox="1"/>
          <p:nvPr/>
        </p:nvSpPr>
        <p:spPr>
          <a:xfrm>
            <a:off x="0" y="6574897"/>
            <a:ext cx="91069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Hendrix, D. A. (2019, October 3). Applied Bioinformatics. Pressbooks. 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https://open.oregonstate.education/appliedbioinformatics/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K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068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6769" y="74169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latin typeface="Helvetica" charset="0"/>
                <a:ea typeface="Helvetica" charset="0"/>
                <a:cs typeface="Helvetica" charset="0"/>
              </a:rPr>
              <a:t>Outline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6271" y="1072295"/>
            <a:ext cx="1165659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Class Logistics</a:t>
            </a:r>
          </a:p>
          <a:p>
            <a:pPr marL="914400" indent="-914400">
              <a:buFont typeface="+mj-lt"/>
              <a:buAutoNum type="arabicPeriod"/>
            </a:pP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Introduction to Biological Data</a:t>
            </a:r>
          </a:p>
          <a:p>
            <a:pPr marL="914400" indent="-914400">
              <a:buFont typeface="+mj-lt"/>
              <a:buAutoNum type="arabicPeriod"/>
            </a:pP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Overview of Data Structures</a:t>
            </a:r>
          </a:p>
          <a:p>
            <a:pPr marL="914400" indent="-914400">
              <a:buFont typeface="+mj-lt"/>
              <a:buAutoNum type="arabicPeriod"/>
            </a:pP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Applications of Data Structures in Bioinformatics</a:t>
            </a:r>
          </a:p>
          <a:p>
            <a:pPr marL="914400" indent="-914400">
              <a:buFont typeface="+mj-lt"/>
              <a:buAutoNum type="arabicPeriod"/>
            </a:pP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Summary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712D85-1377-B21F-12ED-DAEADA66B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Oval 13">
            <a:extLst>
              <a:ext uri="{FF2B5EF4-FFF2-40B4-BE49-F238E27FC236}">
                <a16:creationId xmlns:a16="http://schemas.microsoft.com/office/drawing/2014/main" id="{BC7A6E5B-4806-C862-7B4D-B69B84556736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0" y="868429"/>
            <a:ext cx="12192000" cy="4571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372E9C44-D1F0-E68F-EEBD-3892EAD84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97658" y="988319"/>
            <a:ext cx="767470" cy="767470"/>
          </a:xfrm>
          <a:prstGeom prst="rect">
            <a:avLst/>
          </a:prstGeom>
        </p:spPr>
      </p:pic>
      <p:pic>
        <p:nvPicPr>
          <p:cNvPr id="9" name="Graphic 8" descr="Right pointing backhand index">
            <a:extLst>
              <a:ext uri="{FF2B5EF4-FFF2-40B4-BE49-F238E27FC236}">
                <a16:creationId xmlns:a16="http://schemas.microsoft.com/office/drawing/2014/main" id="{AF2AA32A-AA2B-4652-1654-71FC66F54F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557998">
            <a:off x="630645" y="5656165"/>
            <a:ext cx="666815" cy="666815"/>
          </a:xfrm>
          <a:prstGeom prst="rect">
            <a:avLst/>
          </a:prstGeom>
        </p:spPr>
      </p:pic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4016EBD6-2974-F5CE-3CA7-40034A131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4490" y="2107994"/>
            <a:ext cx="767470" cy="767470"/>
          </a:xfrm>
          <a:prstGeom prst="rect">
            <a:avLst/>
          </a:prstGeom>
        </p:spPr>
      </p:pic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6D8C7AB0-78DE-D08A-5E1C-60641E2778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0755" y="3227716"/>
            <a:ext cx="767470" cy="76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773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6770" y="6104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latin typeface="Helvetica" charset="0"/>
                <a:ea typeface="Helvetica" charset="0"/>
                <a:cs typeface="Helvetica" charset="0"/>
              </a:rPr>
              <a:t>Summary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28A40D-B5D6-CEF1-6309-7EFC439D6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Oval 13">
            <a:extLst>
              <a:ext uri="{FF2B5EF4-FFF2-40B4-BE49-F238E27FC236}">
                <a16:creationId xmlns:a16="http://schemas.microsoft.com/office/drawing/2014/main" id="{E5A697B0-734E-9435-765D-065D5E325B8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0" y="701530"/>
            <a:ext cx="12192000" cy="4571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3A7FCC-4817-7CA8-D4F8-7ACB5113CE06}"/>
              </a:ext>
            </a:extLst>
          </p:cNvPr>
          <p:cNvSpPr txBox="1"/>
          <p:nvPr/>
        </p:nvSpPr>
        <p:spPr>
          <a:xfrm>
            <a:off x="256272" y="1062488"/>
            <a:ext cx="11656595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latin typeface="Helvetica" charset="0"/>
                <a:ea typeface="Helvetica" charset="0"/>
                <a:cs typeface="Helvetica" charset="0"/>
              </a:rPr>
              <a:t>Data Deluge</a:t>
            </a:r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: Exponential increase in the amount of biological data being generated.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2. Need for efficient methods to </a:t>
            </a:r>
            <a:r>
              <a:rPr lang="en-US" sz="3200" b="1" dirty="0">
                <a:latin typeface="Helvetica" charset="0"/>
                <a:ea typeface="Helvetica" charset="0"/>
                <a:cs typeface="Helvetica" charset="0"/>
              </a:rPr>
              <a:t>organize, manage, store, and     </a:t>
            </a:r>
          </a:p>
          <a:p>
            <a:r>
              <a:rPr lang="en-US" sz="3200" b="1" dirty="0">
                <a:latin typeface="Helvetica" charset="0"/>
                <a:ea typeface="Helvetica" charset="0"/>
                <a:cs typeface="Helvetica" charset="0"/>
              </a:rPr>
              <a:t>    organize</a:t>
            </a:r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 data.</a:t>
            </a:r>
          </a:p>
          <a:p>
            <a:endParaRPr lang="en-US" sz="3200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3. Selecting the appropriate data structures enables the efficient </a:t>
            </a:r>
          </a:p>
          <a:p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    use of large-scale biological data.</a:t>
            </a:r>
          </a:p>
          <a:p>
            <a:endParaRPr lang="en-US" sz="32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39626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6769" y="74169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latin typeface="Helvetica" charset="0"/>
                <a:ea typeface="Helvetica" charset="0"/>
                <a:cs typeface="Helvetica" charset="0"/>
              </a:rPr>
              <a:t>Outline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6271" y="1072295"/>
            <a:ext cx="1165659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Class Logistics</a:t>
            </a:r>
          </a:p>
          <a:p>
            <a:pPr marL="914400" indent="-914400">
              <a:buFont typeface="+mj-lt"/>
              <a:buAutoNum type="arabicPeriod"/>
            </a:pP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Introduction to Biological Data</a:t>
            </a:r>
          </a:p>
          <a:p>
            <a:pPr marL="914400" indent="-914400">
              <a:buFont typeface="+mj-lt"/>
              <a:buAutoNum type="arabicPeriod"/>
            </a:pP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Overview of Data Structures</a:t>
            </a:r>
          </a:p>
          <a:p>
            <a:pPr marL="914400" indent="-914400">
              <a:buFont typeface="+mj-lt"/>
              <a:buAutoNum type="arabicPeriod"/>
            </a:pP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Applications of Data Structures in Bioinformatics</a:t>
            </a:r>
          </a:p>
          <a:p>
            <a:pPr marL="914400" indent="-914400">
              <a:buFont typeface="+mj-lt"/>
              <a:buAutoNum type="arabicPeriod"/>
            </a:pP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Summary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712D85-1377-B21F-12ED-DAEADA66B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/>
              <a:t>24</a:t>
            </a:fld>
            <a:endParaRPr lang="en-US"/>
          </a:p>
        </p:txBody>
      </p:sp>
      <p:sp>
        <p:nvSpPr>
          <p:cNvPr id="3" name="Oval 13">
            <a:extLst>
              <a:ext uri="{FF2B5EF4-FFF2-40B4-BE49-F238E27FC236}">
                <a16:creationId xmlns:a16="http://schemas.microsoft.com/office/drawing/2014/main" id="{BC7A6E5B-4806-C862-7B4D-B69B84556736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0" y="868429"/>
            <a:ext cx="12192000" cy="4571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372E9C44-D1F0-E68F-EEBD-3892EAD84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56703" y="1072295"/>
            <a:ext cx="767470" cy="767470"/>
          </a:xfrm>
          <a:prstGeom prst="rect">
            <a:avLst/>
          </a:prstGeom>
        </p:spPr>
      </p:pic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4016EBD6-2974-F5CE-3CA7-40034A131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2708" y="2134290"/>
            <a:ext cx="767470" cy="767470"/>
          </a:xfrm>
          <a:prstGeom prst="rect">
            <a:avLst/>
          </a:prstGeom>
        </p:spPr>
      </p:pic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6D8C7AB0-78DE-D08A-5E1C-60641E2778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9450" y="3227716"/>
            <a:ext cx="767470" cy="767470"/>
          </a:xfrm>
          <a:prstGeom prst="rect">
            <a:avLst/>
          </a:prstGeom>
        </p:spPr>
      </p:pic>
      <p:pic>
        <p:nvPicPr>
          <p:cNvPr id="10" name="Graphic 9" descr="Checkmark">
            <a:extLst>
              <a:ext uri="{FF2B5EF4-FFF2-40B4-BE49-F238E27FC236}">
                <a16:creationId xmlns:a16="http://schemas.microsoft.com/office/drawing/2014/main" id="{9415CF12-6719-30BC-1B46-FA70887CF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56562" y="4312213"/>
            <a:ext cx="767470" cy="767470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34F157EE-8FE1-0824-48ED-1554D228F2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12995" y="5383138"/>
            <a:ext cx="767470" cy="76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63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6769" y="74169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latin typeface="Helvetica" charset="0"/>
                <a:ea typeface="Helvetica" charset="0"/>
                <a:cs typeface="Helvetica" charset="0"/>
              </a:rPr>
              <a:t>References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6271" y="1072295"/>
            <a:ext cx="1165659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Sarkar RR (2016) The Big Data Deluge in Biology: Challenges and Solutions. Global J Technol 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Optim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7: e103.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O’Neil, S. T. (2019). A primer for computational biology. Pressbooks. (</a:t>
            </a:r>
            <a:r>
              <a:rPr lang="en-US" dirty="0">
                <a:latin typeface="Helvetica" charset="0"/>
                <a:ea typeface="Helvetica" charset="0"/>
                <a:cs typeface="Helvetica" charset="0"/>
                <a:hlinkClick r:id="rId3"/>
              </a:rPr>
              <a:t>https://open.oregonstate.education/computationalbiology/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)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latin typeface="Helvetica" charset="0"/>
                <a:cs typeface="Helvetica" charset="0"/>
              </a:rPr>
              <a:t>Machanick</a:t>
            </a:r>
            <a:r>
              <a:rPr lang="en-US" dirty="0">
                <a:latin typeface="Helvetica" charset="0"/>
                <a:cs typeface="Helvetica" charset="0"/>
              </a:rPr>
              <a:t>, P (2019). Data Structures and Algorithms for Bioinformatics. </a:t>
            </a:r>
            <a:r>
              <a:rPr lang="en-US" dirty="0" err="1">
                <a:latin typeface="Helvetica" charset="0"/>
                <a:cs typeface="Helvetica" charset="0"/>
              </a:rPr>
              <a:t>RAMpage</a:t>
            </a:r>
            <a:r>
              <a:rPr lang="en-US" dirty="0">
                <a:latin typeface="Helvetica" charset="0"/>
                <a:cs typeface="Helvetica" charset="0"/>
              </a:rPr>
              <a:t> Research.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kern="1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Classification of Data Structures (</a:t>
            </a:r>
            <a:r>
              <a:rPr lang="en-US" sz="1800" u="sng" kern="100" dirty="0">
                <a:solidFill>
                  <a:srgbClr val="0563C1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https://findtodaysnotes.wordpress.com/classification-of-data-structures/</a:t>
            </a:r>
            <a:r>
              <a:rPr lang="en-US" sz="1800" kern="1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endParaRPr lang="en-K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>
                <a:latin typeface="Helvetica" panose="020B0604020202020204" pitchFamily="34" charset="0"/>
                <a:cs typeface="Helvetica" panose="020B0604020202020204" pitchFamily="34" charset="0"/>
              </a:rPr>
              <a:t>Limeri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, L., &amp; Reid, J. (2023, January 11). Introductory Biology 2. Pressbooks. (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  <a:hlinkClick r:id="rId5"/>
              </a:rPr>
              <a:t>https://raider.pressbooks.pub/biology2/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)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Kim, W., 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Haukap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, L. 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NemoProfile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as an efficient approach to network motif analysis with instance collection. BMC Bioinformatics 18 (Suppl 12), 423 (2017).</a:t>
            </a:r>
            <a:endParaRPr lang="en-KE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Wu, T.D. </a:t>
            </a:r>
            <a:r>
              <a:rPr lang="en-US" sz="1800" dirty="0" err="1">
                <a:latin typeface="Helvetica" panose="020B0604020202020204" pitchFamily="34" charset="0"/>
                <a:cs typeface="Helvetica" panose="020B0604020202020204" pitchFamily="34" charset="0"/>
              </a:rPr>
              <a:t>Bitpacking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 techniques for indexing genomes: I. Hash tables. Algorithms Mol Biol 11, 5 (2016).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Helvetica" charset="0"/>
                <a:cs typeface="Helvetica" charset="0"/>
              </a:rPr>
              <a:t>Pathways of Metabolism | British Society for Cell Biology. (n.d.-b). (</a:t>
            </a:r>
            <a:r>
              <a:rPr lang="en-US" dirty="0">
                <a:latin typeface="Helvetica" charset="0"/>
                <a:cs typeface="Helvetica" charset="0"/>
                <a:hlinkClick r:id="rId6"/>
              </a:rPr>
              <a:t>https://bscb.org/learning-resources/softcell-e-learning/pathways-of-metabolism/</a:t>
            </a:r>
            <a:r>
              <a:rPr lang="en-US" dirty="0">
                <a:latin typeface="Helvetica" charset="0"/>
                <a:cs typeface="Helvetica" charset="0"/>
              </a:rPr>
              <a:t>)  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Helvetica" charset="0"/>
                <a:cs typeface="Helvetica" charset="0"/>
              </a:rPr>
              <a:t>Hendrix, D. A. (2019, October 3). Applied Bioinformatics. Pressbooks. (</a:t>
            </a:r>
            <a:r>
              <a:rPr lang="en-US" dirty="0">
                <a:latin typeface="Helvetica" charset="0"/>
                <a:cs typeface="Helvetica" charset="0"/>
                <a:hlinkClick r:id="rId7"/>
              </a:rPr>
              <a:t>https://open.oregonstate.education/appliedbioinformatics/</a:t>
            </a:r>
            <a:r>
              <a:rPr lang="en-US" dirty="0">
                <a:latin typeface="Helvetica" charset="0"/>
                <a:cs typeface="Helvetica" charset="0"/>
              </a:rPr>
              <a:t>)   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Helvetica" charset="0"/>
              <a:cs typeface="Helvetica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KE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712D85-1377-B21F-12ED-DAEADA66B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/>
              <a:t>25</a:t>
            </a:fld>
            <a:endParaRPr lang="en-US"/>
          </a:p>
        </p:txBody>
      </p:sp>
      <p:sp>
        <p:nvSpPr>
          <p:cNvPr id="3" name="Oval 13">
            <a:extLst>
              <a:ext uri="{FF2B5EF4-FFF2-40B4-BE49-F238E27FC236}">
                <a16:creationId xmlns:a16="http://schemas.microsoft.com/office/drawing/2014/main" id="{BC7A6E5B-4806-C862-7B4D-B69B84556736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0" y="868429"/>
            <a:ext cx="12192000" cy="4571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813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6769" y="74169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latin typeface="Helvetica" charset="0"/>
                <a:ea typeface="Helvetica" charset="0"/>
                <a:cs typeface="Helvetica" charset="0"/>
              </a:rPr>
              <a:t>Outline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6272" y="1062488"/>
            <a:ext cx="1165659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Class Logistics</a:t>
            </a:r>
          </a:p>
          <a:p>
            <a:pPr marL="914400" indent="-914400">
              <a:buFont typeface="+mj-lt"/>
              <a:buAutoNum type="arabicPeriod"/>
            </a:pP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Introduction to Biological Data</a:t>
            </a:r>
          </a:p>
          <a:p>
            <a:pPr marL="914400" indent="-914400">
              <a:buFont typeface="+mj-lt"/>
              <a:buAutoNum type="arabicPeriod"/>
            </a:pP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Overview of Data Structures</a:t>
            </a:r>
          </a:p>
          <a:p>
            <a:pPr marL="914400" indent="-914400">
              <a:buFont typeface="+mj-lt"/>
              <a:buAutoNum type="arabicPeriod"/>
            </a:pPr>
            <a:endParaRPr lang="en-US" sz="3600" dirty="0">
              <a:solidFill>
                <a:schemeClr val="bg1">
                  <a:lumMod val="7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Applications of Data Structures in Bioinformatics</a:t>
            </a:r>
          </a:p>
          <a:p>
            <a:pPr marL="914400" indent="-914400">
              <a:buFont typeface="+mj-lt"/>
              <a:buAutoNum type="arabicPeriod"/>
            </a:pPr>
            <a:endParaRPr lang="en-US" sz="3600" dirty="0">
              <a:solidFill>
                <a:schemeClr val="bg1">
                  <a:lumMod val="7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Summary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712D85-1377-B21F-12ED-DAEADA66B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/>
              <a:t>3</a:t>
            </a:fld>
            <a:endParaRPr lang="en-US"/>
          </a:p>
        </p:txBody>
      </p:sp>
      <p:sp>
        <p:nvSpPr>
          <p:cNvPr id="3" name="Oval 13">
            <a:extLst>
              <a:ext uri="{FF2B5EF4-FFF2-40B4-BE49-F238E27FC236}">
                <a16:creationId xmlns:a16="http://schemas.microsoft.com/office/drawing/2014/main" id="{BC7A6E5B-4806-C862-7B4D-B69B84556736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0" y="868429"/>
            <a:ext cx="12192000" cy="4571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" name="Graphic 8" descr="Right pointing backhand index">
            <a:extLst>
              <a:ext uri="{FF2B5EF4-FFF2-40B4-BE49-F238E27FC236}">
                <a16:creationId xmlns:a16="http://schemas.microsoft.com/office/drawing/2014/main" id="{AF2AA32A-AA2B-4652-1654-71FC66F54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9557998">
            <a:off x="581218" y="1427656"/>
            <a:ext cx="666815" cy="66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410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74169"/>
            <a:ext cx="12192000" cy="720089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latin typeface="Helvetica" charset="0"/>
                <a:ea typeface="Helvetica" charset="0"/>
                <a:cs typeface="Helvetica" charset="0"/>
              </a:rPr>
              <a:t>Class Policies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6272" y="1062488"/>
            <a:ext cx="1165659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charset="0"/>
                <a:ea typeface="Helvetica" charset="0"/>
                <a:cs typeface="Helvetica" charset="0"/>
              </a:rPr>
              <a:t>Expectations</a:t>
            </a:r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: To ensure a safe learning environment please treat each other with respect.</a:t>
            </a:r>
          </a:p>
          <a:p>
            <a:endParaRPr lang="en-US" sz="3200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3200" b="1" dirty="0">
                <a:latin typeface="Helvetica" charset="0"/>
                <a:ea typeface="Helvetica" charset="0"/>
                <a:cs typeface="Helvetica" charset="0"/>
              </a:rPr>
              <a:t>Attendance</a:t>
            </a:r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: Course is run using an in-person format and attendance is </a:t>
            </a:r>
            <a:r>
              <a:rPr lang="en-US" sz="3200" u="sng" dirty="0">
                <a:latin typeface="Helvetica" charset="0"/>
                <a:ea typeface="Helvetica" charset="0"/>
                <a:cs typeface="Helvetica" charset="0"/>
              </a:rPr>
              <a:t>mandatory</a:t>
            </a:r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 unless explicit permission is obtained from the instructor.</a:t>
            </a:r>
          </a:p>
          <a:p>
            <a:endParaRPr lang="en-US" sz="3200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3200" b="1" dirty="0">
                <a:latin typeface="Helvetica" charset="0"/>
                <a:ea typeface="Helvetica" charset="0"/>
                <a:cs typeface="Helvetica" charset="0"/>
              </a:rPr>
              <a:t>Assignments</a:t>
            </a:r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: Late homework and lab reports will not be accepted unless extensions have been requested in advance.</a:t>
            </a:r>
            <a:endParaRPr lang="en-US" sz="32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712D85-1377-B21F-12ED-DAEADA66B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/>
              <a:t>4</a:t>
            </a:fld>
            <a:endParaRPr lang="en-US"/>
          </a:p>
        </p:txBody>
      </p:sp>
      <p:sp>
        <p:nvSpPr>
          <p:cNvPr id="3" name="Oval 13">
            <a:extLst>
              <a:ext uri="{FF2B5EF4-FFF2-40B4-BE49-F238E27FC236}">
                <a16:creationId xmlns:a16="http://schemas.microsoft.com/office/drawing/2014/main" id="{BC7A6E5B-4806-C862-7B4D-B69B84556736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0" y="868429"/>
            <a:ext cx="12192000" cy="4571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28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74169"/>
            <a:ext cx="12192000" cy="720089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latin typeface="Helvetica" charset="0"/>
                <a:ea typeface="Helvetica" charset="0"/>
                <a:cs typeface="Helvetica" charset="0"/>
              </a:rPr>
              <a:t>Reference Textbooks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712D85-1377-B21F-12ED-DAEADA66B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Oval 13">
            <a:extLst>
              <a:ext uri="{FF2B5EF4-FFF2-40B4-BE49-F238E27FC236}">
                <a16:creationId xmlns:a16="http://schemas.microsoft.com/office/drawing/2014/main" id="{BC7A6E5B-4806-C862-7B4D-B69B84556736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0" y="868429"/>
            <a:ext cx="12192000" cy="4571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8B46AB-F877-E16A-2EB1-5128857B583D}"/>
              </a:ext>
            </a:extLst>
          </p:cNvPr>
          <p:cNvSpPr txBox="1"/>
          <p:nvPr/>
        </p:nvSpPr>
        <p:spPr>
          <a:xfrm>
            <a:off x="98854" y="5225927"/>
            <a:ext cx="407772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Chapter 25: Algorithms and Data Structures</a:t>
            </a:r>
          </a:p>
          <a:p>
            <a:r>
              <a:rPr lang="en-KE" sz="2400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https://open.oregonstate.education/computationalbiology/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KE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BB3BF3-DA96-569A-D804-3F0446308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34" y="1034039"/>
            <a:ext cx="3291567" cy="40644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610747-6E91-B0BA-78F4-9C9D0EBC0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9578" y="1034040"/>
            <a:ext cx="7549977" cy="22133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89E5C2-1C89-AB9D-DFED-C1F5079A6FCA}"/>
              </a:ext>
            </a:extLst>
          </p:cNvPr>
          <p:cNvSpPr txBox="1"/>
          <p:nvPr/>
        </p:nvSpPr>
        <p:spPr>
          <a:xfrm>
            <a:off x="4349578" y="3324810"/>
            <a:ext cx="79691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  <a:hlinkClick r:id="rId6"/>
              </a:rPr>
              <a:t>https://uclouvain-cbio.github.io/WSBIM1322/sec-obj.html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KE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36E5A17-8566-620E-270E-830F7A3467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3918" y="4050722"/>
            <a:ext cx="4185156" cy="2492284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AB462-798C-0E67-918F-EE763A025897}"/>
              </a:ext>
            </a:extLst>
          </p:cNvPr>
          <p:cNvCxnSpPr>
            <a:cxnSpLocks/>
          </p:cNvCxnSpPr>
          <p:nvPr/>
        </p:nvCxnSpPr>
        <p:spPr>
          <a:xfrm>
            <a:off x="4201294" y="1034039"/>
            <a:ext cx="0" cy="5687436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670191E-3FBF-F071-0317-0CA4FA1AAD6E}"/>
              </a:ext>
            </a:extLst>
          </p:cNvPr>
          <p:cNvCxnSpPr>
            <a:cxnSpLocks/>
          </p:cNvCxnSpPr>
          <p:nvPr/>
        </p:nvCxnSpPr>
        <p:spPr>
          <a:xfrm>
            <a:off x="4349578" y="3877757"/>
            <a:ext cx="771061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458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6769" y="74169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latin typeface="Helvetica" charset="0"/>
                <a:ea typeface="Helvetica" charset="0"/>
                <a:cs typeface="Helvetica" charset="0"/>
              </a:rPr>
              <a:t>Outline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6272" y="1062488"/>
            <a:ext cx="1165659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Class Logistics</a:t>
            </a:r>
          </a:p>
          <a:p>
            <a:pPr marL="914400" indent="-914400">
              <a:buFont typeface="+mj-lt"/>
              <a:buAutoNum type="arabicPeriod"/>
            </a:pP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Introduction to Biological Data</a:t>
            </a:r>
          </a:p>
          <a:p>
            <a:pPr marL="914400" indent="-914400">
              <a:buFont typeface="+mj-lt"/>
              <a:buAutoNum type="arabicPeriod"/>
            </a:pP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Overview of Data Structures</a:t>
            </a:r>
          </a:p>
          <a:p>
            <a:pPr marL="914400" indent="-914400">
              <a:buFont typeface="+mj-lt"/>
              <a:buAutoNum type="arabicPeriod"/>
            </a:pPr>
            <a:endParaRPr lang="en-US" sz="3600" dirty="0">
              <a:solidFill>
                <a:schemeClr val="bg1">
                  <a:lumMod val="7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Applications of Data Structures in Bioinformatics</a:t>
            </a:r>
          </a:p>
          <a:p>
            <a:pPr marL="914400" indent="-914400">
              <a:buFont typeface="+mj-lt"/>
              <a:buAutoNum type="arabicPeriod"/>
            </a:pPr>
            <a:endParaRPr lang="en-US" sz="3600" dirty="0">
              <a:solidFill>
                <a:schemeClr val="bg1">
                  <a:lumMod val="7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Summary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712D85-1377-B21F-12ED-DAEADA66B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/>
              <a:t>6</a:t>
            </a:fld>
            <a:endParaRPr lang="en-US"/>
          </a:p>
        </p:txBody>
      </p:sp>
      <p:sp>
        <p:nvSpPr>
          <p:cNvPr id="3" name="Oval 13">
            <a:extLst>
              <a:ext uri="{FF2B5EF4-FFF2-40B4-BE49-F238E27FC236}">
                <a16:creationId xmlns:a16="http://schemas.microsoft.com/office/drawing/2014/main" id="{BC7A6E5B-4806-C862-7B4D-B69B84556736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0" y="868429"/>
            <a:ext cx="12192000" cy="4571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" name="Graphic 8" descr="Right pointing backhand index">
            <a:extLst>
              <a:ext uri="{FF2B5EF4-FFF2-40B4-BE49-F238E27FC236}">
                <a16:creationId xmlns:a16="http://schemas.microsoft.com/office/drawing/2014/main" id="{AF2AA32A-AA2B-4652-1654-71FC66F54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9557998">
            <a:off x="481631" y="2477981"/>
            <a:ext cx="666815" cy="666815"/>
          </a:xfrm>
          <a:prstGeom prst="rect">
            <a:avLst/>
          </a:prstGeom>
        </p:spPr>
      </p:pic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E28D04C9-ECD8-13F9-6831-188620CE50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8232" y="993593"/>
            <a:ext cx="767470" cy="76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21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6770" y="6104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latin typeface="Helvetica" charset="0"/>
                <a:ea typeface="Helvetica" charset="0"/>
                <a:cs typeface="Helvetica" charset="0"/>
              </a:rPr>
              <a:t>Biological Data is Everywhere!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9D60A0-9CA4-D876-6A10-BF950E8C7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>
                <a:latin typeface="Helvetica" panose="020B0604020202020204" pitchFamily="34" charset="0"/>
                <a:cs typeface="Helvetica" panose="020B0604020202020204" pitchFamily="34" charset="0"/>
              </a:rPr>
              <a:t>7</a:t>
            </a:fld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Oval 13">
            <a:extLst>
              <a:ext uri="{FF2B5EF4-FFF2-40B4-BE49-F238E27FC236}">
                <a16:creationId xmlns:a16="http://schemas.microsoft.com/office/drawing/2014/main" id="{76508509-89A5-4A26-48EA-AD8E589FBB8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701530"/>
            <a:ext cx="12192000" cy="4571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8CA021-AD29-C18E-571E-8C79D4AA5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94" y="887920"/>
            <a:ext cx="9044132" cy="886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307E7F-619C-BC7F-E05A-31C86D9BF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9187" y="2011656"/>
            <a:ext cx="2549068" cy="10003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737154-25CD-0C68-F5B6-CA892A642B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378" y="1970873"/>
            <a:ext cx="5060580" cy="10411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27F425-A589-B8A3-4594-A7EB997513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994" y="3134297"/>
            <a:ext cx="4967417" cy="8977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63D074-CA7F-8201-47D8-397BA8F9BB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678" y="5768373"/>
            <a:ext cx="3077004" cy="8954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7E6BDA-C58E-798C-0F3E-575CF25810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994" y="4308274"/>
            <a:ext cx="3006508" cy="13355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C64EC94-31A8-FDC8-7C10-D0B755B493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8736" y="5396435"/>
            <a:ext cx="4620270" cy="8954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5524D2F-1FD2-E8CC-90A9-2928F22BA9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01862" y="5640658"/>
            <a:ext cx="3429795" cy="10231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40228B2-ECD9-9528-E013-4D8A6329D5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4292" y="3114837"/>
            <a:ext cx="3386308" cy="93254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66C2EC6-2F48-97DC-1C54-9528EC3A7D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994" y="1946054"/>
            <a:ext cx="4066993" cy="104990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61E779B-818F-3F77-46C4-08C10D8E9B8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36836" y="3240941"/>
            <a:ext cx="3182170" cy="90336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CDBB320-2F2B-87A4-975A-43E68C12091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00597" y="4515441"/>
            <a:ext cx="8427658" cy="7886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8EFF766-4C66-8F42-6103-64E25B9AF42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88437" y="885689"/>
            <a:ext cx="2530569" cy="112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157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6770" y="6104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latin typeface="Helvetica" charset="0"/>
                <a:ea typeface="Helvetica" charset="0"/>
                <a:cs typeface="Helvetica" charset="0"/>
              </a:rPr>
              <a:t>Data Lifecycle Management</a:t>
            </a: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28A40D-B5D6-CEF1-6309-7EFC439D6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Oval 13">
            <a:extLst>
              <a:ext uri="{FF2B5EF4-FFF2-40B4-BE49-F238E27FC236}">
                <a16:creationId xmlns:a16="http://schemas.microsoft.com/office/drawing/2014/main" id="{E5A697B0-734E-9435-765D-065D5E325B8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0" y="701530"/>
            <a:ext cx="12192000" cy="4571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01D092E-8117-2B85-722A-517AB9F5882A}"/>
              </a:ext>
            </a:extLst>
          </p:cNvPr>
          <p:cNvGrpSpPr/>
          <p:nvPr/>
        </p:nvGrpSpPr>
        <p:grpSpPr>
          <a:xfrm>
            <a:off x="1697766" y="1119202"/>
            <a:ext cx="2807089" cy="3840097"/>
            <a:chOff x="287154" y="885621"/>
            <a:chExt cx="2869150" cy="415889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0813CA1-DFB1-7EBF-728C-DB5A6A4A5A43}"/>
                </a:ext>
              </a:extLst>
            </p:cNvPr>
            <p:cNvGrpSpPr/>
            <p:nvPr/>
          </p:nvGrpSpPr>
          <p:grpSpPr>
            <a:xfrm>
              <a:off x="376969" y="885621"/>
              <a:ext cx="2689522" cy="3622080"/>
              <a:chOff x="105182" y="1091130"/>
              <a:chExt cx="2689522" cy="362208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56B3E5D-4DC4-81A6-3C54-FC595D3F64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6771" y="1174258"/>
                <a:ext cx="1734848" cy="1741404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7F8BFCC6-65D9-18D9-9623-1B96326F5A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6109" y="3306322"/>
                <a:ext cx="1011162" cy="926985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45294DE7-B7D9-6070-08EF-6609549C4C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3759" y="2881688"/>
                <a:ext cx="1483902" cy="1799964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5850585-E9FC-3F2A-D479-5CC1DA9EB49D}"/>
                  </a:ext>
                </a:extLst>
              </p:cNvPr>
              <p:cNvSpPr/>
              <p:nvPr/>
            </p:nvSpPr>
            <p:spPr>
              <a:xfrm>
                <a:off x="105182" y="1091130"/>
                <a:ext cx="2689522" cy="3622080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E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528A192-5E56-2F24-8FDA-70D67E543859}"/>
                </a:ext>
              </a:extLst>
            </p:cNvPr>
            <p:cNvSpPr txBox="1"/>
            <p:nvPr/>
          </p:nvSpPr>
          <p:spPr>
            <a:xfrm>
              <a:off x="287154" y="4565664"/>
              <a:ext cx="2869150" cy="4788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2400" dirty="0">
                  <a:solidFill>
                    <a:prstClr val="black"/>
                  </a:solidFill>
                  <a:latin typeface="Helvetica" charset="0"/>
                  <a:ea typeface="Helvetica" charset="0"/>
                  <a:cs typeface="Helvetica" charset="0"/>
                </a:rPr>
                <a:t>Biological Samples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E4C386-B235-4A08-57AE-FE612402864F}"/>
              </a:ext>
            </a:extLst>
          </p:cNvPr>
          <p:cNvGrpSpPr/>
          <p:nvPr/>
        </p:nvGrpSpPr>
        <p:grpSpPr>
          <a:xfrm>
            <a:off x="4448654" y="1418591"/>
            <a:ext cx="2850177" cy="3540708"/>
            <a:chOff x="4004946" y="1384889"/>
            <a:chExt cx="2850177" cy="354070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72EE142-9587-EE6D-E840-9C4A6057ACEA}"/>
                </a:ext>
              </a:extLst>
            </p:cNvPr>
            <p:cNvGrpSpPr/>
            <p:nvPr/>
          </p:nvGrpSpPr>
          <p:grpSpPr>
            <a:xfrm>
              <a:off x="4768724" y="1384889"/>
              <a:ext cx="1887747" cy="2662248"/>
              <a:chOff x="4197208" y="1892143"/>
              <a:chExt cx="1887747" cy="2662248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C6AE3071-178A-7220-7EB6-0821FBCE03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97208" y="3359265"/>
                <a:ext cx="1855987" cy="1125037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1139DA7A-F242-833B-0BCE-A68AF10C34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13087" y="1896571"/>
                <a:ext cx="1855987" cy="1392606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3D2BEC3-933B-7070-48F1-69DD19BEF9CE}"/>
                  </a:ext>
                </a:extLst>
              </p:cNvPr>
              <p:cNvSpPr/>
              <p:nvPr/>
            </p:nvSpPr>
            <p:spPr>
              <a:xfrm>
                <a:off x="4197209" y="1892143"/>
                <a:ext cx="1887746" cy="2662248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E"/>
              </a:p>
            </p:txBody>
          </p:sp>
        </p:grp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9E9493B5-F168-1292-9574-105DFCF4B36C}"/>
                </a:ext>
              </a:extLst>
            </p:cNvPr>
            <p:cNvSpPr/>
            <p:nvPr/>
          </p:nvSpPr>
          <p:spPr>
            <a:xfrm>
              <a:off x="4004946" y="2556013"/>
              <a:ext cx="732108" cy="43891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A66103-DCB1-3F1E-7B22-B4F86285F463}"/>
                </a:ext>
              </a:extLst>
            </p:cNvPr>
            <p:cNvSpPr txBox="1"/>
            <p:nvPr/>
          </p:nvSpPr>
          <p:spPr>
            <a:xfrm>
              <a:off x="4570068" y="4094600"/>
              <a:ext cx="2285055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2400" dirty="0">
                  <a:solidFill>
                    <a:prstClr val="black"/>
                  </a:solidFill>
                  <a:latin typeface="Helvetica" charset="0"/>
                  <a:ea typeface="Helvetica" charset="0"/>
                  <a:cs typeface="Helvetica" charset="0"/>
                </a:rPr>
                <a:t>Scientists and </a:t>
              </a:r>
            </a:p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Clinicians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EEB160A-13FF-3C3C-49D7-E50B9DF1CCCC}"/>
              </a:ext>
            </a:extLst>
          </p:cNvPr>
          <p:cNvGrpSpPr/>
          <p:nvPr/>
        </p:nvGrpSpPr>
        <p:grpSpPr>
          <a:xfrm>
            <a:off x="7131850" y="1610694"/>
            <a:ext cx="3333153" cy="2852942"/>
            <a:chOff x="7701366" y="1993658"/>
            <a:chExt cx="3333153" cy="2852942"/>
          </a:xfrm>
        </p:grpSpPr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312E507B-C522-7821-D483-417E4FAF0ECF}"/>
                </a:ext>
              </a:extLst>
            </p:cNvPr>
            <p:cNvSpPr/>
            <p:nvPr/>
          </p:nvSpPr>
          <p:spPr>
            <a:xfrm>
              <a:off x="7701366" y="2931010"/>
              <a:ext cx="732108" cy="43891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28C0E20-7505-6F2E-4277-3513D7798C2D}"/>
                </a:ext>
              </a:extLst>
            </p:cNvPr>
            <p:cNvGrpSpPr/>
            <p:nvPr/>
          </p:nvGrpSpPr>
          <p:grpSpPr>
            <a:xfrm>
              <a:off x="8457417" y="1993658"/>
              <a:ext cx="2308998" cy="2327839"/>
              <a:chOff x="9057314" y="2429712"/>
              <a:chExt cx="2308998" cy="2327839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0A410331-44E3-2F95-79DE-BB2A9BBAE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81258" y="2450769"/>
                <a:ext cx="2285054" cy="2306782"/>
              </a:xfrm>
              <a:prstGeom prst="rect">
                <a:avLst/>
              </a:prstGeom>
            </p:spPr>
          </p:pic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918354F-E4CA-1D6E-7796-046EAB55F374}"/>
                  </a:ext>
                </a:extLst>
              </p:cNvPr>
              <p:cNvSpPr/>
              <p:nvPr/>
            </p:nvSpPr>
            <p:spPr>
              <a:xfrm>
                <a:off x="9057314" y="2429712"/>
                <a:ext cx="2285055" cy="2327839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E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8BB261-01BB-18C5-F041-4D4EF334B785}"/>
                </a:ext>
              </a:extLst>
            </p:cNvPr>
            <p:cNvSpPr txBox="1"/>
            <p:nvPr/>
          </p:nvSpPr>
          <p:spPr>
            <a:xfrm>
              <a:off x="8165369" y="4384935"/>
              <a:ext cx="28691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2400" dirty="0">
                  <a:solidFill>
                    <a:prstClr val="black"/>
                  </a:solidFill>
                  <a:latin typeface="Helvetica" charset="0"/>
                  <a:ea typeface="Helvetica" charset="0"/>
                  <a:cs typeface="Helvetica" charset="0"/>
                </a:rPr>
                <a:t>Data Analysts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D1202A8-C221-7E16-7826-98199FFEDB53}"/>
              </a:ext>
            </a:extLst>
          </p:cNvPr>
          <p:cNvGrpSpPr/>
          <p:nvPr/>
        </p:nvGrpSpPr>
        <p:grpSpPr>
          <a:xfrm>
            <a:off x="1421027" y="877330"/>
            <a:ext cx="8985335" cy="4789232"/>
            <a:chOff x="1421027" y="877330"/>
            <a:chExt cx="8985335" cy="4789232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25028136-513E-3F6D-2C1C-66405FE688A2}"/>
                </a:ext>
              </a:extLst>
            </p:cNvPr>
            <p:cNvSpPr/>
            <p:nvPr/>
          </p:nvSpPr>
          <p:spPr>
            <a:xfrm>
              <a:off x="1421027" y="877330"/>
              <a:ext cx="8985335" cy="4257477"/>
            </a:xfrm>
            <a:prstGeom prst="roundRect">
              <a:avLst/>
            </a:prstGeom>
            <a:noFill/>
            <a:ln w="762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6554C42-67D6-C6AB-C7FC-EA7F438A6154}"/>
                </a:ext>
              </a:extLst>
            </p:cNvPr>
            <p:cNvSpPr txBox="1"/>
            <p:nvPr/>
          </p:nvSpPr>
          <p:spPr>
            <a:xfrm>
              <a:off x="1421027" y="5204897"/>
              <a:ext cx="898533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2400" b="1" dirty="0">
                  <a:solidFill>
                    <a:srgbClr val="00B050"/>
                  </a:solidFill>
                  <a:latin typeface="Helvetica" charset="0"/>
                  <a:ea typeface="Helvetica" charset="0"/>
                  <a:cs typeface="Helvetica" charset="0"/>
                </a:rPr>
                <a:t>BIOSTATISTICIANS AND DATABASE ADMINISTRATORS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177A072-06B2-79BF-5C75-694FBF018214}"/>
              </a:ext>
            </a:extLst>
          </p:cNvPr>
          <p:cNvSpPr txBox="1"/>
          <p:nvPr/>
        </p:nvSpPr>
        <p:spPr>
          <a:xfrm>
            <a:off x="0" y="6570193"/>
            <a:ext cx="60739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Note: Images obtained from 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  <a:hlinkClick r:id="rId9"/>
              </a:rPr>
              <a:t>https://bioart.niaid.nih.gov/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K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55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6770" y="6104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latin typeface="Helvetica" charset="0"/>
                <a:ea typeface="Helvetica" charset="0"/>
                <a:cs typeface="Helvetica" charset="0"/>
              </a:rPr>
              <a:t>Data Lifecycle Management</a:t>
            </a: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28A40D-B5D6-CEF1-6309-7EFC439D6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Oval 13">
            <a:extLst>
              <a:ext uri="{FF2B5EF4-FFF2-40B4-BE49-F238E27FC236}">
                <a16:creationId xmlns:a16="http://schemas.microsoft.com/office/drawing/2014/main" id="{E5A697B0-734E-9435-765D-065D5E325B8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0" y="701530"/>
            <a:ext cx="12192000" cy="4571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21AC75-22DC-5FD0-3D41-D809E8BE687D}"/>
              </a:ext>
            </a:extLst>
          </p:cNvPr>
          <p:cNvSpPr txBox="1"/>
          <p:nvPr/>
        </p:nvSpPr>
        <p:spPr>
          <a:xfrm>
            <a:off x="256272" y="914207"/>
            <a:ext cx="1165659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Data Deluge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Increasing use of high throughput experimental techniques.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Generation of large amounts of diverse and heterogeneous biological data.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Challenges associated with the </a:t>
            </a:r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management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storage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, and </a:t>
            </a:r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analysis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 of data.</a:t>
            </a:r>
            <a:endParaRPr lang="en-US" sz="3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E83BB4-625C-DA44-F2EA-37614087405B}"/>
              </a:ext>
            </a:extLst>
          </p:cNvPr>
          <p:cNvSpPr txBox="1"/>
          <p:nvPr/>
        </p:nvSpPr>
        <p:spPr>
          <a:xfrm>
            <a:off x="0" y="6574897"/>
            <a:ext cx="80566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Sarkar RR (2016) The Big Data Deluge in Biology: Challenges and Solutions. Global J Technol </a:t>
            </a:r>
            <a:r>
              <a:rPr lang="en-US" sz="1200" dirty="0" err="1">
                <a:latin typeface="Helvetica" panose="020B0604020202020204" pitchFamily="34" charset="0"/>
                <a:cs typeface="Helvetica" panose="020B0604020202020204" pitchFamily="34" charset="0"/>
              </a:rPr>
              <a:t>Optim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7: e103.</a:t>
            </a:r>
            <a:endParaRPr lang="en-K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4F5E0E-2971-7053-C9E7-925941E9B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72" y="2773935"/>
            <a:ext cx="5609013" cy="3261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007CDE-6E0F-0D18-0E38-E6528AA8C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686" y="2715040"/>
            <a:ext cx="5349313" cy="326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889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15.0.6311"/>
  <p:tag name="SLIDO_PRESENTATION_ID" val="512b6a4e-7b8d-4917-b52e-947dd456cf1f"/>
  <p:tag name="SLIDO_EVENT_UUID" val="089c6d49-2913-4473-9ecd-6f86b6125a05"/>
  <p:tag name="SLIDO_EVENT_SECTION_UUID" val="6e2d407e-e67f-4275-ac1b-dac0c0767a4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6206</TotalTime>
  <Words>1328</Words>
  <Application>Microsoft Office PowerPoint</Application>
  <PresentationFormat>Widescreen</PresentationFormat>
  <Paragraphs>258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BlinkMacSystemFont</vt:lpstr>
      <vt:lpstr>Calibri</vt:lpstr>
      <vt:lpstr>Calibri Light</vt:lpstr>
      <vt:lpstr>Helvetica</vt:lpstr>
      <vt:lpstr>Office Theme</vt:lpstr>
      <vt:lpstr>Bioinformatics and  Health Technology  Lecture 1: Data Structures for Bioinformatics Primer</vt:lpstr>
      <vt:lpstr>Outline</vt:lpstr>
      <vt:lpstr>Outline</vt:lpstr>
      <vt:lpstr>Class Policies</vt:lpstr>
      <vt:lpstr>Reference Textbooks</vt:lpstr>
      <vt:lpstr>Outline</vt:lpstr>
      <vt:lpstr>Biological Data is Everywhere!</vt:lpstr>
      <vt:lpstr>Data Lifecycle Management</vt:lpstr>
      <vt:lpstr>Data Lifecycle Management</vt:lpstr>
      <vt:lpstr>Data Lifecycle Management</vt:lpstr>
      <vt:lpstr>Outline</vt:lpstr>
      <vt:lpstr>Data Structures</vt:lpstr>
      <vt:lpstr>Data Structures</vt:lpstr>
      <vt:lpstr>Outline</vt:lpstr>
      <vt:lpstr>Data Structures in Bioinformatics</vt:lpstr>
      <vt:lpstr>Data Structures in Bioinformatics </vt:lpstr>
      <vt:lpstr>Data Structures in Bioinformatics</vt:lpstr>
      <vt:lpstr>Data Structures in Bioinformatics</vt:lpstr>
      <vt:lpstr>Data Structures in Bioinformatics</vt:lpstr>
      <vt:lpstr>Data Structures in Bioinformatics </vt:lpstr>
      <vt:lpstr>Data Structures in Bioinformatics</vt:lpstr>
      <vt:lpstr>Outline</vt:lpstr>
      <vt:lpstr>Summary</vt:lpstr>
      <vt:lpstr>Outline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Structures for Bioinformatics</dc:title>
  <dc:creator>William Okech</dc:creator>
  <cp:lastModifiedBy>William Okech</cp:lastModifiedBy>
  <cp:revision>72</cp:revision>
  <dcterms:created xsi:type="dcterms:W3CDTF">2023-08-26T17:35:33Z</dcterms:created>
  <dcterms:modified xsi:type="dcterms:W3CDTF">2025-06-20T21:51:25Z</dcterms:modified>
</cp:coreProperties>
</file>